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614" r:id="rId2"/>
    <p:sldId id="1615" r:id="rId3"/>
    <p:sldId id="257" r:id="rId4"/>
    <p:sldId id="256" r:id="rId5"/>
    <p:sldId id="1613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2A500-FC55-4124-9D26-EC796D2AF37B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5F0D-55B7-40F3-860E-58BEA7BD9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44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Short description of work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2021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Senior Project Manager E, Volvo Group IT, PL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Electric Range Simulator Program – full delivery management for Volvo Trucks Europe/North America, MACK TRUCKS &amp; Renault Trucks (both Sales internal &amp; Customer external versions)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Mobile Center of Excellence – delivery growth, visability and stabilization</a:t>
            </a:r>
          </a:p>
          <a:p>
            <a:pPr marL="450850" marR="0" lvl="1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2018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Project Manager D, Volvo Group IT, PL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CRM system – worldwide on-site implementation for Penta Marine &amp; Industrial Businesses (Austria, Sweden, France, Netherlands, Italy, England, Germany, USA, China, Singapore, Australia)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XE-O365 forms remediation Program – InfoPaths replacement management (293 applications development for 16 Business Divisions)</a:t>
            </a:r>
          </a:p>
          <a:p>
            <a:pPr marL="450850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2016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Project Manager C, Volvo Group IT, PL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End Customer Self Service – application pre-study and final launch for Penta Business Users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Sales Configuration Tool – CPQ COTS solution selection and integration for Volvo Construction Equipment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dealers to price, quote and configure a total offer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 to Customers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ROCM Dashboard – BI reporting introduction for Request Office and Capacity Management Teams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Replace VCE KeyFile with OnDemand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 – external system termination and migration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2015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 IT Project Manager, UBS, PL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2014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Deployment Project Manager, IBM, PL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2013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Boarding Manager/Administrator, IBM, PL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2012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 Service Desk Agent, ABB, PL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2010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 panose="020B0503040502060204" pitchFamily="34" charset="0"/>
              </a:rPr>
              <a:t> Marketing Specialist/Graphic Designer, CE LINGUA/”Wiedza” Publishing House, PL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86CD8-2B5F-47D2-B024-698315872481}" type="slidenum">
              <a:rPr kumimoji="0" lang="sv-S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54D57-4956-B9B8-DC19-C2747C0BB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3A75A7-6ECE-3B2B-9B6C-F565DEFFF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3C2682-F5B7-72D2-2E8B-EFE8BD03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FB97A6-64C7-3F26-92A1-33E69602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396378-847C-0DDF-8731-56608D0D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5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EABE4-7BBA-C90A-3DDF-5680A332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6E62BC2-5B80-416D-2859-DCAF318C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5C8786-CA69-6AAF-7859-7163DE3E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3683DC-F9AD-E69A-06B8-9E298BC8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16CA2B-3594-09EA-A0AE-4883BC62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2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292FB95-710C-6E75-3ADF-A232B7204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BD815B4-3353-A9C3-6B28-C4BA056A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03734E-6ED9-B7C8-B2AD-CCC2B07E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E51C4D-E4BE-C30B-F81F-33158E56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F3E65-35C7-B7F0-1714-4529EB82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83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B140147-A971-0349-83FD-1C9367F9E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097" y="576000"/>
            <a:ext cx="10790578" cy="1139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GB" noProof="0" dirty="0"/>
              <a:t>Click to edit master title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CEC5F-5A41-204C-BA25-9D801C2D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18 May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DD3D-672A-FE4F-ACE9-A06A058B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People Board Succession Dialogue Presentation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6A3F2-3D9F-6741-A9EE-0BA30210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2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64DB3-BEA2-9217-BEB7-1DBC4BA6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BE2B8E-43F2-A506-51D3-2389C5AF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A1A98-8536-4871-D7EE-B9ED25D1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BC6A9B-97E1-3A45-76E9-15CC755B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50E100-389D-F4BC-B1FD-B9274D84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12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4B084B-2FAC-CF36-0EED-6DCF545F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60C992-D46C-7F4D-6F52-C1BAD8BA8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EC1A38-F9E2-317C-6BCF-352C3E8E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6A6A24-1A0E-B5A9-93A6-05D79094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1E7D89-FC6F-4AED-13EA-E8762C28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32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CDF5AE-2267-9E5C-D210-C9122ED0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C111B0-9C1C-2C87-312E-B78E72FEA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3A5C94-AD22-17BE-5BB5-B5CB8AB9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E33069-F56B-8FA3-7C1A-D02DD4F5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EBE874-9DB2-C495-E06B-C53E180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B1C154-CCB2-F386-A29C-E859F0B3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8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52FA78-B9F9-45DA-898C-7D9703DE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6A8358-A9DC-BEA4-CE1A-A4D301B6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1500CD-C1DC-D55D-A01B-4C60E570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48A18A-CBDC-ED35-EDFF-46D4960A4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D1048A-18E5-935F-737B-27EB50112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ACBDFA5-900E-DA8A-6976-32921323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93D899B-AA52-70E6-266F-B945E58C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C37E78-86DD-43A2-2EB3-767C2EF9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28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0D8AA-E574-7FF3-AA93-146699F8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9402D1-5CE5-2B4E-AFCB-FA6EAD0B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FCAC52-B039-7329-E659-55CD3EE6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9DD397-28D9-8C9D-B7F7-367724CF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57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CEE554C-85E9-4993-ACC9-EBD07021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9C2399-D51F-795B-1657-394BA5D1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ED6898-AA86-DA30-D25C-D95A3285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75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80F25-DA8E-C26C-CBC6-C971124C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F73EF-2D2C-06A9-2709-41374C96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30A473-8A34-A40E-C8F0-A8D28E09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5400FD-B27A-AC32-E4E8-C397C4E8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20EB8E-6F0B-8AF7-50EB-B0E7F43B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45C688-6EDE-ED73-11C8-8F572F18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33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303BC-8FDF-491B-B6CA-29D34A33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0CBBAB-43F5-BF5F-BF57-B66E749B7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8284DF-7E92-0396-E0CC-9C0F1BCA1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AA94D9-83D7-B51C-1DC4-46FE819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9BBEA9-C8E2-8C5F-5BB2-8F622EEA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AC3E6-E392-6A5A-469D-DC4F015B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52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18F44D-13E5-5B18-3D22-8BE1AF57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9A4B83-4502-B709-E61C-4FA4EC5DD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D19640-16D1-B5AF-6702-9A8761F11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0291-3E04-48A0-98D7-80425189BF01}" type="datetimeFigureOut">
              <a:rPr lang="sv-SE" smtClean="0"/>
              <a:t>2023-03-16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A59C6D-6C28-E918-A708-9C196CEFA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0EFF4B-AB2F-D397-BD4A-2F5B24E9B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5670-ABB5-4C88-948B-55A07323BC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5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77B8-41A7-010A-035E-6313E90F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6670" cy="2387600"/>
          </a:xfrm>
        </p:spPr>
        <p:txBody>
          <a:bodyPr>
            <a:normAutofit fontScale="90000"/>
          </a:bodyPr>
          <a:lstStyle/>
          <a:p>
            <a:r>
              <a:rPr lang="sv-SE" dirty="0"/>
              <a:t>Kort info – Valberedningens förslag till nya styrelsemedlemmar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DBEF2-399F-1691-E571-1054F327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0331"/>
            <a:ext cx="9144000" cy="1655762"/>
          </a:xfrm>
        </p:spPr>
        <p:txBody>
          <a:bodyPr/>
          <a:lstStyle/>
          <a:p>
            <a:r>
              <a:rPr lang="sv-SE" dirty="0"/>
              <a:t>Öckerö IF Årsmöte – 30 Mars 2023 </a:t>
            </a:r>
          </a:p>
        </p:txBody>
      </p:sp>
    </p:spTree>
    <p:extLst>
      <p:ext uri="{BB962C8B-B14F-4D97-AF65-F5344CB8AC3E}">
        <p14:creationId xmlns:p14="http://schemas.microsoft.com/office/powerpoint/2010/main" val="7067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77B8-41A7-010A-035E-6313E90F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Valberednings förslag</a:t>
            </a:r>
            <a:br>
              <a:rPr lang="sv-SE" dirty="0"/>
            </a:br>
            <a:r>
              <a:rPr lang="sv-SE" sz="2200" dirty="0"/>
              <a:t>till årsmötet 30 mars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DBEF2-399F-1691-E571-1054F3279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4827"/>
            <a:ext cx="4328604" cy="38421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1700" b="1" dirty="0"/>
              <a:t>Valberedningen föreslår som ordförande 1 år</a:t>
            </a:r>
          </a:p>
          <a:p>
            <a:pPr algn="l"/>
            <a:r>
              <a:rPr lang="sv-SE" sz="1700" dirty="0"/>
              <a:t>David Fränne		Omval</a:t>
            </a:r>
          </a:p>
          <a:p>
            <a:pPr algn="l"/>
            <a:endParaRPr lang="sv-SE" dirty="0"/>
          </a:p>
          <a:p>
            <a:pPr marL="0" indent="0" algn="l">
              <a:buNone/>
            </a:pPr>
            <a:r>
              <a:rPr lang="sv-SE" sz="1700" b="1" dirty="0"/>
              <a:t>Valberedningen föreslår som ledamöter 2 år</a:t>
            </a:r>
          </a:p>
          <a:p>
            <a:pPr algn="l"/>
            <a:r>
              <a:rPr lang="sv-SE" sz="1700" dirty="0"/>
              <a:t>Kristine Dahlen 		Omval</a:t>
            </a:r>
          </a:p>
          <a:p>
            <a:pPr algn="l"/>
            <a:r>
              <a:rPr lang="sv-SE" sz="1700" dirty="0"/>
              <a:t>Henrik Olsson		Nyval</a:t>
            </a:r>
          </a:p>
          <a:p>
            <a:pPr algn="l"/>
            <a:r>
              <a:rPr lang="sv-SE" sz="1700" dirty="0"/>
              <a:t>Malin Schwartz		Nyval</a:t>
            </a:r>
          </a:p>
          <a:p>
            <a:pPr algn="l"/>
            <a:r>
              <a:rPr lang="sv-SE" sz="1700" dirty="0"/>
              <a:t>Ida Torgeby		Nyval</a:t>
            </a:r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50048B-449F-4F90-74D8-801DE167C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736" y="2334827"/>
            <a:ext cx="4749553" cy="384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/>
              <a:t>Valberedningen föreslår som ledamöter revisorer 1 år</a:t>
            </a:r>
          </a:p>
          <a:p>
            <a:r>
              <a:rPr lang="sv-SE" sz="1600" dirty="0"/>
              <a:t>Cecilia </a:t>
            </a:r>
            <a:r>
              <a:rPr lang="sv-SE" sz="1600" dirty="0" err="1"/>
              <a:t>Wettesten</a:t>
            </a:r>
            <a:r>
              <a:rPr lang="sv-SE" sz="1600" dirty="0"/>
              <a:t>		Omval</a:t>
            </a:r>
          </a:p>
          <a:p>
            <a:r>
              <a:rPr lang="sv-SE" sz="1600" dirty="0"/>
              <a:t>Gösta Karlsson		Omval</a:t>
            </a:r>
          </a:p>
          <a:p>
            <a:endParaRPr lang="sv-SE" sz="1600" dirty="0"/>
          </a:p>
          <a:p>
            <a:pPr marL="0" indent="0">
              <a:buNone/>
            </a:pPr>
            <a:r>
              <a:rPr lang="sv-SE" sz="1600" b="1" dirty="0"/>
              <a:t>Valberedningen föreslår som suppleant revisorer 1 år</a:t>
            </a:r>
          </a:p>
          <a:p>
            <a:r>
              <a:rPr lang="sv-SE" sz="1600" dirty="0"/>
              <a:t>Johanna Listerberg		Omval</a:t>
            </a:r>
          </a:p>
          <a:p>
            <a:endParaRPr lang="sv-SE" sz="1600" dirty="0"/>
          </a:p>
          <a:p>
            <a:pPr marL="0" indent="0">
              <a:buNone/>
            </a:pPr>
            <a:r>
              <a:rPr lang="sv-SE" sz="1600" b="1" dirty="0"/>
              <a:t>Valberedningen föreslår representant till SISK 1 år</a:t>
            </a:r>
          </a:p>
          <a:p>
            <a:r>
              <a:rPr lang="sv-SE" sz="1600" dirty="0"/>
              <a:t>Styrelsen ansvarar att </a:t>
            </a:r>
            <a:r>
              <a:rPr lang="sv-SE" sz="1600"/>
              <a:t>utse representant </a:t>
            </a:r>
            <a:r>
              <a:rPr lang="sv-SE" sz="1600" dirty="0"/>
              <a:t>utifrån behov</a:t>
            </a:r>
          </a:p>
          <a:p>
            <a:pPr marL="0" indent="0">
              <a:buNone/>
            </a:pP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18789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8F2AC41-8E14-E383-3A24-6C5042F42549}"/>
              </a:ext>
            </a:extLst>
          </p:cNvPr>
          <p:cNvSpPr txBox="1"/>
          <p:nvPr/>
        </p:nvSpPr>
        <p:spPr>
          <a:xfrm>
            <a:off x="2579446" y="1118771"/>
            <a:ext cx="5416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Georgia" panose="02040502050405020303" pitchFamily="18" charset="0"/>
                <a:cs typeface="Times New Roman" panose="02020603050405020304" pitchFamily="18" charset="0"/>
              </a:rPr>
              <a:t>Född och uppvuxen i Värmland.</a:t>
            </a:r>
          </a:p>
          <a:p>
            <a:endParaRPr lang="sv-SE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Georgia" panose="02040502050405020303" pitchFamily="18" charset="0"/>
                <a:cs typeface="Times New Roman" panose="02020603050405020304" pitchFamily="18" charset="0"/>
              </a:rPr>
              <a:t>Bor på Öckerö sedan 17 år med sambo och två barn.</a:t>
            </a:r>
          </a:p>
          <a:p>
            <a:r>
              <a:rPr lang="sv-SE" dirty="0">
                <a:latin typeface="Georgia" panose="02040502050405020303" pitchFamily="18" charset="0"/>
              </a:rPr>
              <a:t>På fritiden gillar jag fiske, båtliv och skidåkning.</a:t>
            </a:r>
          </a:p>
          <a:p>
            <a:endParaRPr lang="sv-SE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 descr="En bild som visar person, person, kläder, vägg&#10;&#10;Automatiskt genererad beskrivning">
            <a:extLst>
              <a:ext uri="{FF2B5EF4-FFF2-40B4-BE49-F238E27FC236}">
                <a16:creationId xmlns:a16="http://schemas.microsoft.com/office/drawing/2014/main" id="{A05C3462-4FB0-F6A1-520C-B3063332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15591" b="35386"/>
          <a:stretch/>
        </p:blipFill>
        <p:spPr>
          <a:xfrm>
            <a:off x="8587409" y="960120"/>
            <a:ext cx="2568271" cy="319046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809D911-6E93-9E40-EC85-2539BCB37E1E}"/>
              </a:ext>
            </a:extLst>
          </p:cNvPr>
          <p:cNvSpPr txBox="1"/>
          <p:nvPr/>
        </p:nvSpPr>
        <p:spPr>
          <a:xfrm>
            <a:off x="2579445" y="3251779"/>
            <a:ext cx="54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Georgia" panose="02040502050405020303" pitchFamily="18" charset="0"/>
              </a:rPr>
              <a:t>Jobbar med fastigheter på Wallenstam, framförallt med energi- och klimatfrågor.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48A49B-E2F9-CE60-B58B-1119A295EF32}"/>
              </a:ext>
            </a:extLst>
          </p:cNvPr>
          <p:cNvSpPr txBox="1"/>
          <p:nvPr/>
        </p:nvSpPr>
        <p:spPr>
          <a:xfrm>
            <a:off x="2579445" y="4518530"/>
            <a:ext cx="541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Georgia" panose="02040502050405020303" pitchFamily="18" charset="0"/>
              </a:rPr>
              <a:t>Sedan 1 år är jag med i Ö-Bollengruppen.</a:t>
            </a:r>
          </a:p>
          <a:p>
            <a:endParaRPr lang="sv-SE" dirty="0">
              <a:latin typeface="Georgia" panose="02040502050405020303" pitchFamily="18" charset="0"/>
            </a:endParaRPr>
          </a:p>
          <a:p>
            <a:r>
              <a:rPr lang="sv-SE" dirty="0">
                <a:latin typeface="Georgia" panose="02040502050405020303" pitchFamily="18" charset="0"/>
              </a:rPr>
              <a:t>Min dotter (08) spelar med damjuniorerna och min son spelade tidigare i P05. </a:t>
            </a:r>
          </a:p>
        </p:txBody>
      </p:sp>
      <p:pic>
        <p:nvPicPr>
          <p:cNvPr id="1026" name="Bild 4" descr="Wallenstam_Logotyp_RGB_Svart_1_Liten">
            <a:extLst>
              <a:ext uri="{FF2B5EF4-FFF2-40B4-BE49-F238E27FC236}">
                <a16:creationId xmlns:a16="http://schemas.microsoft.com/office/drawing/2014/main" id="{238A096D-B72A-DB9A-F7B3-B14DA2C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51" y="3153071"/>
            <a:ext cx="1188000" cy="6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44229C-8F89-E04B-27E0-AE8A68F6B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11893"/>
          <a:stretch/>
        </p:blipFill>
        <p:spPr bwMode="auto">
          <a:xfrm>
            <a:off x="852551" y="4309456"/>
            <a:ext cx="119122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rta över Värmland med orter markerade.">
            <a:extLst>
              <a:ext uri="{FF2B5EF4-FFF2-40B4-BE49-F238E27FC236}">
                <a16:creationId xmlns:a16="http://schemas.microsoft.com/office/drawing/2014/main" id="{384016C2-4583-3272-6269-96DC174A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51" y="680641"/>
            <a:ext cx="1188000" cy="18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539C5C4-328B-F885-1781-24BAAE3F1F05}"/>
              </a:ext>
            </a:extLst>
          </p:cNvPr>
          <p:cNvSpPr txBox="1"/>
          <p:nvPr/>
        </p:nvSpPr>
        <p:spPr>
          <a:xfrm>
            <a:off x="8753276" y="4245658"/>
            <a:ext cx="2236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Georgia" panose="02040502050405020303" pitchFamily="18" charset="0"/>
              </a:rPr>
              <a:t>Henrik Olsson</a:t>
            </a:r>
          </a:p>
        </p:txBody>
      </p:sp>
    </p:spTree>
    <p:extLst>
      <p:ext uri="{BB962C8B-B14F-4D97-AF65-F5344CB8AC3E}">
        <p14:creationId xmlns:p14="http://schemas.microsoft.com/office/powerpoint/2010/main" val="357294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D41371FF-1D20-0E9C-FE7D-422F1AF6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Bildobjekt 19" descr="En bild som visar himmel, person, utomhus, kvinna&#10;&#10;Automatiskt genererad beskrivning">
            <a:extLst>
              <a:ext uri="{FF2B5EF4-FFF2-40B4-BE49-F238E27FC236}">
                <a16:creationId xmlns:a16="http://schemas.microsoft.com/office/drawing/2014/main" id="{1519F99C-0EDB-7B48-45D6-C84B359C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59" y="2674373"/>
            <a:ext cx="2362278" cy="2964427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A375F389-A069-694E-9E34-2E9F7A6DC8DC}"/>
              </a:ext>
            </a:extLst>
          </p:cNvPr>
          <p:cNvSpPr txBox="1"/>
          <p:nvPr/>
        </p:nvSpPr>
        <p:spPr>
          <a:xfrm>
            <a:off x="1553496" y="422786"/>
            <a:ext cx="51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</a:rPr>
              <a:t>Ida Torgeby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DE762F1-FD7E-21D0-DCC3-378D1AE246B1}"/>
              </a:ext>
            </a:extLst>
          </p:cNvPr>
          <p:cNvSpPr txBox="1"/>
          <p:nvPr/>
        </p:nvSpPr>
        <p:spPr>
          <a:xfrm>
            <a:off x="555984" y="1391483"/>
            <a:ext cx="7746591" cy="424731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Hej, </a:t>
            </a:r>
          </a:p>
          <a:p>
            <a:r>
              <a:rPr lang="sv-SE" b="1" dirty="0">
                <a:solidFill>
                  <a:schemeClr val="bg1"/>
                </a:solidFill>
              </a:rPr>
              <a:t>Ida heter jag och bor på Öckerö med min man Gustav och våra tre barn som alla spelar fotboll i Öckerö IF.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Jag har erfarenhet från besöksnäringen med event, projektledning och turism. Några av er känner säkert igen mig från Nimbus där jag arbetade som verksamhetschef under 5 år.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Jag har under ett par år varit med i styrelsen för Öckerö Företag och suttit med i eventgruppen där.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I höstas började jag som </a:t>
            </a:r>
            <a:r>
              <a:rPr lang="sv-SE" b="1" dirty="0" err="1">
                <a:solidFill>
                  <a:schemeClr val="bg1"/>
                </a:solidFill>
              </a:rPr>
              <a:t>Teamleader</a:t>
            </a:r>
            <a:r>
              <a:rPr lang="sv-SE" b="1" dirty="0">
                <a:solidFill>
                  <a:schemeClr val="bg1"/>
                </a:solidFill>
              </a:rPr>
              <a:t> för Nordens säljare på STS </a:t>
            </a:r>
            <a:r>
              <a:rPr lang="sv-SE" b="1" dirty="0" err="1">
                <a:solidFill>
                  <a:schemeClr val="bg1"/>
                </a:solidFill>
              </a:rPr>
              <a:t>Education</a:t>
            </a:r>
            <a:r>
              <a:rPr lang="sv-SE" b="1" dirty="0">
                <a:solidFill>
                  <a:schemeClr val="bg1"/>
                </a:solidFill>
              </a:rPr>
              <a:t>.</a:t>
            </a:r>
          </a:p>
          <a:p>
            <a:r>
              <a:rPr lang="sv-SE" b="1" dirty="0">
                <a:solidFill>
                  <a:schemeClr val="bg1"/>
                </a:solidFill>
              </a:rPr>
              <a:t>Vi jobbar med ungdomar 15-18 år som vill åka på språkresa eller ett </a:t>
            </a:r>
            <a:r>
              <a:rPr lang="sv-SE" b="1" dirty="0" err="1">
                <a:solidFill>
                  <a:schemeClr val="bg1"/>
                </a:solidFill>
              </a:rPr>
              <a:t>utbytesår</a:t>
            </a:r>
            <a:r>
              <a:rPr lang="sv-SE" b="1" dirty="0">
                <a:solidFill>
                  <a:schemeClr val="bg1"/>
                </a:solidFill>
              </a:rPr>
              <a:t>.</a:t>
            </a:r>
          </a:p>
          <a:p>
            <a:r>
              <a:rPr lang="sv-SE" b="1" dirty="0">
                <a:solidFill>
                  <a:schemeClr val="bg1"/>
                </a:solidFill>
              </a:rPr>
              <a:t>En bransch jag brinner för då jag älskar att resa och har själv gått på </a:t>
            </a:r>
            <a:r>
              <a:rPr lang="sv-SE" b="1" dirty="0" err="1">
                <a:solidFill>
                  <a:schemeClr val="bg1"/>
                </a:solidFill>
              </a:rPr>
              <a:t>High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School</a:t>
            </a:r>
            <a:r>
              <a:rPr lang="sv-SE" b="1" dirty="0">
                <a:solidFill>
                  <a:schemeClr val="bg1"/>
                </a:solidFill>
              </a:rPr>
              <a:t> i USA för 20 år sedan.</a:t>
            </a:r>
          </a:p>
        </p:txBody>
      </p:sp>
    </p:spTree>
    <p:extLst>
      <p:ext uri="{BB962C8B-B14F-4D97-AF65-F5344CB8AC3E}">
        <p14:creationId xmlns:p14="http://schemas.microsoft.com/office/powerpoint/2010/main" val="79594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7D7EB3-675F-4512-8062-AED9C5E78071}"/>
              </a:ext>
            </a:extLst>
          </p:cNvPr>
          <p:cNvCxnSpPr/>
          <p:nvPr/>
        </p:nvCxnSpPr>
        <p:spPr bwMode="auto">
          <a:xfrm>
            <a:off x="5793231" y="1189792"/>
            <a:ext cx="0" cy="5394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258ED0B7-2393-4F31-AFB2-3DB93495C07A}"/>
              </a:ext>
            </a:extLst>
          </p:cNvPr>
          <p:cNvSpPr txBox="1">
            <a:spLocks/>
          </p:cNvSpPr>
          <p:nvPr/>
        </p:nvSpPr>
        <p:spPr>
          <a:xfrm>
            <a:off x="241388" y="641331"/>
            <a:ext cx="5621229" cy="558626"/>
          </a:xfrm>
          <a:prstGeom prst="rect">
            <a:avLst/>
          </a:prstGeom>
        </p:spPr>
        <p:txBody>
          <a:bodyPr vert="horz" lIns="96757" tIns="48378" rIns="96757" bIns="4837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7515"/>
            <a:r>
              <a:rPr lang="en-US" sz="3200" spc="339">
                <a:solidFill>
                  <a:srgbClr val="A7A8A9">
                    <a:lumMod val="50000"/>
                  </a:srgbClr>
                </a:solidFill>
                <a:latin typeface="Volvo Broad Pro" panose="02000606020000020004" pitchFamily="50" charset="0"/>
              </a:rPr>
              <a:t>Malin schwartz</a:t>
            </a:r>
            <a:endParaRPr lang="en-US" sz="3200" spc="339" dirty="0">
              <a:solidFill>
                <a:srgbClr val="A7A8A9">
                  <a:lumMod val="50000"/>
                </a:srgbClr>
              </a:solidFill>
              <a:latin typeface="Volvo Broad Pro" panose="0200060602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5FF338-77C2-40DD-BDC9-FAE2FBB41413}"/>
              </a:ext>
            </a:extLst>
          </p:cNvPr>
          <p:cNvSpPr txBox="1"/>
          <p:nvPr/>
        </p:nvSpPr>
        <p:spPr>
          <a:xfrm>
            <a:off x="274254" y="3949250"/>
            <a:ext cx="5555496" cy="2019464"/>
          </a:xfrm>
          <a:prstGeom prst="rect">
            <a:avLst/>
          </a:prstGeom>
          <a:noFill/>
        </p:spPr>
        <p:txBody>
          <a:bodyPr wrap="square" lIns="0" tIns="0" rIns="95233" bIns="0" rtlCol="0">
            <a:spAutoFit/>
          </a:bodyPr>
          <a:lstStyle/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/>
                <a:ea typeface="+mn-ea"/>
                <a:cs typeface="+mn-cs"/>
              </a:rPr>
              <a:t>Mer om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lvo Novum"/>
                <a:ea typeface="+mn-ea"/>
                <a:cs typeface="+mn-cs"/>
              </a:rPr>
              <a:t>mig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/>
              <a:ea typeface="+mn-ea"/>
              <a:cs typeface="+mn-cs"/>
            </a:endParaRP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/>
              <a:ea typeface="+mn-ea"/>
              <a:cs typeface="+mn-cs"/>
            </a:endParaRPr>
          </a:p>
          <a:p>
            <a:pPr lvl="0" defTabSz="967527">
              <a:defRPr/>
            </a:pP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Har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varit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fitnessinstruktör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sedan jag var 19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år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Började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på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Friskis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&amp;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Svettis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Kör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nu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på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Nordic Wellness.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Tisdagar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och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Lördagar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.</a:t>
            </a:r>
          </a:p>
          <a:p>
            <a:pPr lvl="0" defTabSz="967527">
              <a:defRPr/>
            </a:pP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Älskar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att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starta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dagen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med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ett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träningspass</a:t>
            </a:r>
            <a:endParaRPr lang="en-US" sz="1100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lvl="0" defTabSz="967527">
              <a:defRPr/>
            </a:pP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Är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musik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-,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konsert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-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och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festivaljunkie</a:t>
            </a:r>
            <a:endParaRPr lang="en-US" sz="1100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lvl="0" defTabSz="967527">
              <a:defRPr/>
            </a:pP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Gillar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att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åka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skidor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resa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äta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god mat,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hänga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med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vänner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vara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på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sjön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och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annat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som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gör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livet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kul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–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som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snabba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bilar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  <a:sym typeface="Wingdings" panose="05000000000000000000" pitchFamily="2" charset="2"/>
              </a:rPr>
              <a:t></a:t>
            </a:r>
            <a:endParaRPr lang="en-US" sz="1100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lvl="0" defTabSz="967527">
              <a:defRPr/>
            </a:pP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Varit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med i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Guiness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rekordbok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för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första</a:t>
            </a:r>
            <a:r>
              <a:rPr lang="en-US" sz="1100" dirty="0">
                <a:solidFill>
                  <a:srgbClr val="000000"/>
                </a:solidFill>
                <a:latin typeface="Volvo Novum" panose="020B050304050206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Volvo Novum" panose="020B0503040502060204" pitchFamily="34" charset="0"/>
              </a:rPr>
              <a:t>undervattensmonopolspel</a:t>
            </a:r>
            <a:endParaRPr lang="en-US" sz="1100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lvl="0" defTabSz="967527">
              <a:defRPr/>
            </a:pPr>
            <a:endParaRPr kumimoji="0" lang="en-US" sz="423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lvo Novum" panose="020B0503040502060204" pitchFamily="34" charset="0"/>
              <a:ea typeface="+mn-ea"/>
              <a:cs typeface="+mn-cs"/>
            </a:endParaRPr>
          </a:p>
          <a:p>
            <a:pPr lvl="0" defTabSz="967527">
              <a:defRPr/>
            </a:pPr>
            <a:endParaRPr lang="en-US" sz="1100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lvl="0" defTabSz="967527">
              <a:defRPr/>
            </a:pPr>
            <a:endParaRPr lang="en-US" sz="1100" dirty="0">
              <a:solidFill>
                <a:srgbClr val="000000"/>
              </a:solidFill>
              <a:latin typeface="Volvo Novum" panose="020B050304050206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BEA2F5-00FB-426D-8CDE-A081CA52CC65}"/>
              </a:ext>
            </a:extLst>
          </p:cNvPr>
          <p:cNvSpPr txBox="1"/>
          <p:nvPr/>
        </p:nvSpPr>
        <p:spPr>
          <a:xfrm>
            <a:off x="241388" y="1243970"/>
            <a:ext cx="47878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67527">
              <a:tabLst>
                <a:tab pos="1395859" algn="l"/>
              </a:tabLst>
              <a:defRPr/>
            </a:pPr>
            <a:endParaRPr lang="sv-SE" sz="1400" b="1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Född och uppvuxen i Kristianstad</a:t>
            </a: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Bott i Wien, Stockholm, Halmstad och Munchen</a:t>
            </a: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Bosatt på Öckerö sedan 2002</a:t>
            </a: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Gift med Johan Schwartz</a:t>
            </a: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3 vuxna barn – Sandra, Sebastian och Alexander</a:t>
            </a: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Jobbar på Volvo Penta sedan 2018 – Senior Vice President, Brand Communication and Marketing</a:t>
            </a:r>
          </a:p>
          <a:p>
            <a:pPr marL="285750" lvl="0" indent="-285750" defTabSz="967527">
              <a:buFont typeface="Wingdings" panose="05000000000000000000" pitchFamily="2" charset="2"/>
              <a:buChar char="ü"/>
              <a:tabLst>
                <a:tab pos="1395859" algn="l"/>
              </a:tabLst>
              <a:defRPr/>
            </a:pPr>
            <a:r>
              <a:rPr lang="sv-SE" sz="1400" b="1" dirty="0">
                <a:solidFill>
                  <a:srgbClr val="000000"/>
                </a:solidFill>
                <a:latin typeface="Volvo Novum" panose="020B0503040502060204" pitchFamily="34" charset="0"/>
              </a:rPr>
              <a:t>Styrelseledamot i Humphree sedan 2019</a:t>
            </a:r>
          </a:p>
          <a:p>
            <a:pPr lvl="0" defTabSz="967527">
              <a:tabLst>
                <a:tab pos="1395859" algn="l"/>
              </a:tabLst>
              <a:defRPr/>
            </a:pPr>
            <a:endParaRPr lang="sv-SE" sz="1400" b="1" dirty="0">
              <a:solidFill>
                <a:srgbClr val="000000"/>
              </a:solidFill>
              <a:latin typeface="Volvo Novum" panose="020B0503040502060204" pitchFamily="34" charset="0"/>
            </a:endParaRPr>
          </a:p>
          <a:p>
            <a:pPr lvl="0" defTabSz="967527">
              <a:tabLst>
                <a:tab pos="1395859" algn="l"/>
              </a:tabLst>
              <a:defRPr/>
            </a:pPr>
            <a:endParaRPr lang="en-US" sz="1400" b="1" dirty="0">
              <a:solidFill>
                <a:srgbClr val="000000"/>
              </a:solidFill>
              <a:latin typeface="Volvo Novum" panose="020B050304050206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98A197-F4CD-4FAD-B7CF-D0792BA8E2FC}"/>
              </a:ext>
            </a:extLst>
          </p:cNvPr>
          <p:cNvCxnSpPr/>
          <p:nvPr/>
        </p:nvCxnSpPr>
        <p:spPr bwMode="auto">
          <a:xfrm>
            <a:off x="167649" y="1163439"/>
            <a:ext cx="0" cy="5394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6B959F-9FF7-4853-A621-2DFA08326C91}"/>
              </a:ext>
            </a:extLst>
          </p:cNvPr>
          <p:cNvSpPr txBox="1"/>
          <p:nvPr/>
        </p:nvSpPr>
        <p:spPr>
          <a:xfrm>
            <a:off x="5891613" y="5831574"/>
            <a:ext cx="6132738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67527">
              <a:tabLst>
                <a:tab pos="1395859" algn="l"/>
              </a:tabLst>
              <a:defRPr/>
            </a:pPr>
            <a:r>
              <a:rPr lang="sv-SE" sz="1270" b="1" dirty="0">
                <a:solidFill>
                  <a:srgbClr val="000000"/>
                </a:solidFill>
                <a:latin typeface="Volvo Novum" panose="020B0503040502060204" pitchFamily="34" charset="0"/>
              </a:rPr>
              <a:t>Favoritcitat:</a:t>
            </a:r>
          </a:p>
          <a:p>
            <a:pPr lvl="0" defTabSz="967527">
              <a:tabLst>
                <a:tab pos="1395859" algn="l"/>
              </a:tabLst>
              <a:defRPr/>
            </a:pPr>
            <a:r>
              <a:rPr lang="en-US" sz="1270" b="1" dirty="0">
                <a:solidFill>
                  <a:srgbClr val="000000"/>
                </a:solidFill>
                <a:latin typeface="Volvo Novum" panose="020B0503040502060204" pitchFamily="34" charset="0"/>
              </a:rPr>
              <a:t>IF EVERYONE IS THINKING ALIKE, THEN SOMEBODY ISN’T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E88F-3025-1C08-9ABE-4ACAA87D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8" y="1199957"/>
            <a:ext cx="5566169" cy="41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686</Words>
  <Application>Microsoft Office PowerPoint</Application>
  <PresentationFormat>Bredbild</PresentationFormat>
  <Paragraphs>82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Volvo Broad Pro</vt:lpstr>
      <vt:lpstr>Volvo Novum</vt:lpstr>
      <vt:lpstr>Wingdings</vt:lpstr>
      <vt:lpstr>Office-tema</vt:lpstr>
      <vt:lpstr>Kort info – Valberedningens förslag till nya styrelsemedlemmar</vt:lpstr>
      <vt:lpstr>Valberednings förslag till årsmötet 30 mars 2023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Olsson</dc:creator>
  <cp:lastModifiedBy>Malin Andersson</cp:lastModifiedBy>
  <cp:revision>14</cp:revision>
  <dcterms:created xsi:type="dcterms:W3CDTF">2023-03-12T09:15:47Z</dcterms:created>
  <dcterms:modified xsi:type="dcterms:W3CDTF">2023-03-16T12:22:03Z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2023-03-15T11:54:47Z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10d0e4d7-d857-4549-a062-01693909592a</vt:lpwstr>
  </property>
  <property fmtid="{D5CDD505-2E9C-101B-9397-08002B2CF9AE}" pid="8" name="MSIP_Label_19540963-e559-4020-8a90-fe8a502c2801_ContentBits">
    <vt:lpwstr>0</vt:lpwstr>
  </property>
</Properties>
</file>